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3F_EEFE560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23"/>
  </p:notesMasterIdLst>
  <p:sldIdLst>
    <p:sldId id="256" r:id="rId2"/>
    <p:sldId id="291" r:id="rId3"/>
    <p:sldId id="292" r:id="rId4"/>
    <p:sldId id="275" r:id="rId5"/>
    <p:sldId id="262" r:id="rId6"/>
    <p:sldId id="295" r:id="rId7"/>
    <p:sldId id="316" r:id="rId8"/>
    <p:sldId id="263" r:id="rId9"/>
    <p:sldId id="304" r:id="rId10"/>
    <p:sldId id="319" r:id="rId11"/>
    <p:sldId id="277" r:id="rId12"/>
    <p:sldId id="258" r:id="rId13"/>
    <p:sldId id="278" r:id="rId14"/>
    <p:sldId id="290" r:id="rId15"/>
    <p:sldId id="293" r:id="rId16"/>
    <p:sldId id="321" r:id="rId17"/>
    <p:sldId id="322" r:id="rId18"/>
    <p:sldId id="320" r:id="rId19"/>
    <p:sldId id="259" r:id="rId20"/>
    <p:sldId id="289" r:id="rId21"/>
    <p:sldId id="257" r:id="rId22"/>
  </p:sldIdLst>
  <p:sldSz cx="9144000" cy="5143500" type="screen16x9"/>
  <p:notesSz cx="6858000" cy="9144000"/>
  <p:embeddedFontLst>
    <p:embeddedFont>
      <p:font typeface="Poppins" pitchFamily="2" charset="77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090212-8A7E-4D41-7027-3A6E7265BBAA}" name="Ivo, Gregory" initials="IG" userId="S::gregory.ivo@eurotech.com::3ba0ffdc-89a9-4ed6-9a90-8b9edb6381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2"/>
    <p:restoredTop sz="92532"/>
  </p:normalViewPr>
  <p:slideViewPr>
    <p:cSldViewPr snapToGrid="0">
      <p:cViewPr varScale="1">
        <p:scale>
          <a:sx n="185" d="100"/>
          <a:sy n="185" d="100"/>
        </p:scale>
        <p:origin x="184" y="4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3F_EEFE56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A80D37-A312-CD4F-818A-86D21BC8E726}" authorId="{7D090212-8A7E-4D41-7027-3A6E7265BBAA}" created="2022-10-18T00:53:28.141">
    <pc:sldMkLst xmlns:pc="http://schemas.microsoft.com/office/powerpoint/2013/main/command">
      <pc:docMk/>
      <pc:sldMk cId="4009645583" sldId="319"/>
    </pc:sldMkLst>
    <p188:replyLst>
      <p188:reply id="{2999ADBC-6154-C242-AB9D-97552DA90E03}" authorId="{7D090212-8A7E-4D41-7027-3A6E7265BBAA}" created="2022-10-18T00:53:45.398">
        <p188:txBody>
          <a:bodyPr/>
          <a:lstStyle/>
          <a:p>
            <a:r>
              <a:rPr lang="en-US"/>
              <a:t>Slowly fade in the meme
</a:t>
            </a:r>
          </a:p>
        </p188:txBody>
      </p188:reply>
    </p188:replyLst>
    <p188:txBody>
      <a:bodyPr/>
      <a:lstStyle/>
      <a:p>
        <a:r>
          <a:rPr lang="en-US"/>
          <a:t>Animate this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Edge framework that runs on confined devices (i.e. Raspberry Pi)</a:t>
          </a:r>
          <a:endParaRPr lang="en-US" dirty="0"/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/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/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Kura-Wires allows users to visually program data flows</a:t>
          </a:r>
          <a:endParaRPr lang="en-US" dirty="0"/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/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/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Orchestrates containers</a:t>
          </a:r>
          <a:endParaRPr lang="en-US" dirty="0"/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/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/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Sends &amp; Accepts MQTT data streams</a:t>
          </a:r>
          <a:endParaRPr lang="en-US" dirty="0"/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/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/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Safely stores configurations &amp; secrets</a:t>
          </a:r>
          <a:endParaRPr lang="en-US" dirty="0"/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/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/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User friendly web accessible UI</a:t>
          </a:r>
          <a:endParaRPr lang="en-US" dirty="0"/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/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/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Edge framework that runs on confined devices (i.e. Raspberry Pi)</a:t>
          </a:r>
          <a:endParaRPr lang="en-US" sz="1100" kern="1200" dirty="0"/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Kura-Wires allows users to visually program data flows</a:t>
          </a:r>
          <a:endParaRPr lang="en-US" sz="1100" kern="1200" dirty="0"/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Orchestrates containers</a:t>
          </a:r>
          <a:endParaRPr lang="en-US" sz="1100" kern="1200" dirty="0"/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Sends &amp; Accepts MQTT data streams</a:t>
          </a:r>
          <a:endParaRPr lang="en-US" sz="1100" kern="1200" dirty="0"/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Safely stores configurations &amp; secrets</a:t>
          </a:r>
          <a:endParaRPr lang="en-US" sz="1100" kern="1200" dirty="0"/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User friendly web accessible UI</a:t>
          </a:r>
          <a:endParaRPr lang="en-US" sz="1100" kern="1200" dirty="0"/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4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8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11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EEFE560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article/cloud-based-genetic-algorithms-and-computer-vision-applications/" TargetMode="External"/><Relationship Id="rId7" Type="http://schemas.openxmlformats.org/officeDocument/2006/relationships/hyperlink" Target="https://www.mdpi.com/article/10.3390/app112311229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azena.com/insights/not-underestimate-smart-cameras-public" TargetMode="Externa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openclipart.org/detail/184791/raspberry-pi-pcb-by-mawok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s.stackexchange.com/questions/1627/how-can-i-make-sure-i-get-the-usb-plug-in-the-right-way-up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lab?token=%60token-id%60" TargetMode="External"/><Relationship Id="rId2" Type="http://schemas.openxmlformats.org/officeDocument/2006/relationships/hyperlink" Target="https://localho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lipsecon2023-kapua.dev.everyware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rketplace.eclipse.org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676325"/>
            <a:ext cx="8520600" cy="885442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Snapshot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 your deployment by applying snapshots to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67FD-BAAF-F3C0-51C0-BEFB5F59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1532299"/>
            <a:ext cx="5829300" cy="3271598"/>
          </a:xfrm>
          <a:prstGeom prst="rect">
            <a:avLst/>
          </a:prstGeom>
        </p:spPr>
      </p:pic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6905F42-DAED-FCCA-38CA-2FE625C9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120" y="52907"/>
            <a:ext cx="1539570" cy="1729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EF679-DDF6-CA0A-FFFF-609353C23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45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Kura &amp;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C239-EB66-3632-9E54-04BBA6EF6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1" y="76250"/>
            <a:ext cx="5143500" cy="5143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Gateways are Getting Powerful</a:t>
            </a:r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12</a:t>
            </a:r>
            <a:endParaRPr sz="8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acceleration in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7" name="Picture 6" descr="A person walking in the snow&#10;&#10;Description automatically generated">
            <a:extLst>
              <a:ext uri="{FF2B5EF4-FFF2-40B4-BE49-F238E27FC236}">
                <a16:creationId xmlns:a16="http://schemas.microsoft.com/office/drawing/2014/main" id="{B99061EA-C9F0-2C96-C9A3-FCBA0A20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6646" y="2571750"/>
            <a:ext cx="2435225" cy="1623483"/>
          </a:xfrm>
          <a:prstGeom prst="rect">
            <a:avLst/>
          </a:prstGeom>
        </p:spPr>
      </p:pic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1944"/>
          <a:stretch/>
        </p:blipFill>
        <p:spPr>
          <a:xfrm>
            <a:off x="6329229" y="2571750"/>
            <a:ext cx="2435225" cy="1623483"/>
          </a:xfrm>
          <a:prstGeom prst="rect">
            <a:avLst/>
          </a:prstGeom>
        </p:spPr>
      </p:pic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28" t="1959" r="48881" b="52027"/>
          <a:stretch/>
        </p:blipFill>
        <p:spPr>
          <a:xfrm>
            <a:off x="384063" y="2571750"/>
            <a:ext cx="2435225" cy="16234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E780-5852-AF14-6063-D0A10DC29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976348">
            <a:off x="4408919" y="1324703"/>
            <a:ext cx="4463059" cy="304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57736" y="40918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Kura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Kapua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Collection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AI model building and training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B412-11F9-85D8-D19E-DA2A9A630F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B652-836C-7504-6A80-FF2C2C5E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with today’s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4057-94C1-6C61-F298-B7907BCE87B9}"/>
              </a:ext>
            </a:extLst>
          </p:cNvPr>
          <p:cNvSpPr txBox="1"/>
          <p:nvPr/>
        </p:nvSpPr>
        <p:spPr>
          <a:xfrm>
            <a:off x="2536165" y="4507545"/>
            <a:ext cx="399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Follow the instructions in </a:t>
            </a:r>
            <a:r>
              <a:rPr lang="en-US" dirty="0" err="1"/>
              <a:t>Setup.md</a:t>
            </a:r>
            <a:r>
              <a:rPr lang="en-US" dirty="0"/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E44C-C097-A427-D248-BF00E9E25742}"/>
              </a:ext>
            </a:extLst>
          </p:cNvPr>
          <p:cNvSpPr txBox="1"/>
          <p:nvPr/>
        </p:nvSpPr>
        <p:spPr>
          <a:xfrm>
            <a:off x="655043" y="1392967"/>
            <a:ext cx="3024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in the provided USB stick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EA87-E000-A642-2144-C62960D95AA4}"/>
              </a:ext>
            </a:extLst>
          </p:cNvPr>
          <p:cNvSpPr txBox="1"/>
          <p:nvPr/>
        </p:nvSpPr>
        <p:spPr>
          <a:xfrm>
            <a:off x="5863387" y="1247630"/>
            <a:ext cx="234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demo via the following URL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3EF2F-D39C-249D-2404-C8A1E5FA0827}"/>
              </a:ext>
            </a:extLst>
          </p:cNvPr>
          <p:cNvSpPr txBox="1"/>
          <p:nvPr/>
        </p:nvSpPr>
        <p:spPr>
          <a:xfrm>
            <a:off x="4133100" y="2279362"/>
            <a:ext cx="79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</a:p>
        </p:txBody>
      </p:sp>
      <p:pic>
        <p:nvPicPr>
          <p:cNvPr id="11" name="Picture 10" descr="A usb stick next to a usb device&#10;&#10;Description automatically generated">
            <a:extLst>
              <a:ext uri="{FF2B5EF4-FFF2-40B4-BE49-F238E27FC236}">
                <a16:creationId xmlns:a16="http://schemas.microsoft.com/office/drawing/2014/main" id="{A95C9A3A-4093-AA3A-1B72-53D6DF3C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544" y="2011494"/>
            <a:ext cx="2462552" cy="147753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3530EB-1DDD-9EBD-97D1-BE050BECF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99542A-01DD-ED7C-19D0-3F45B1197B02}"/>
              </a:ext>
            </a:extLst>
          </p:cNvPr>
          <p:cNvSpPr txBox="1"/>
          <p:nvPr/>
        </p:nvSpPr>
        <p:spPr>
          <a:xfrm>
            <a:off x="6017896" y="3422232"/>
            <a:ext cx="20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qrco.de</a:t>
            </a:r>
            <a:r>
              <a:rPr lang="en-US" dirty="0"/>
              <a:t>/beQ6TT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B70AA5-860C-8AAF-9613-3A23DB44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96" y="1689698"/>
            <a:ext cx="1673156" cy="17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8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DF81-6B29-C656-9AA6-34606F1E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Kura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2617-E86C-302E-7874-98774660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Load the three archives containing the docker containers required for this tutorial with the following commands: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  <a:p>
            <a:pPr marL="114300" indent="0">
              <a:buNone/>
            </a:pPr>
            <a:r>
              <a:rPr lang="en-US" dirty="0"/>
              <a:t>Run the following command to start: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Verify the containers are running: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AABB1-6BD3-3B62-D3C4-39F37A53D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1FF70-CABB-6D5C-7DD5-52140EB3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1861267"/>
            <a:ext cx="8277726" cy="916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E3396-9203-117A-A126-E6386DB5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03" y="4085762"/>
            <a:ext cx="8243394" cy="468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609BF6-C590-D6D5-2CE8-FABE0FA57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03" y="3147280"/>
            <a:ext cx="8243394" cy="4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1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DF81-6B29-C656-9AA6-34606F1E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Kura - </a:t>
            </a:r>
            <a:r>
              <a:rPr lang="en-US" dirty="0" err="1"/>
              <a:t>cont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2617-E86C-302E-7874-98774660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Eclipse Kura™: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</a:t>
            </a: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	Credentials: admin/admin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 err="1">
                <a:solidFill>
                  <a:schemeClr val="tx1"/>
                </a:solidFill>
                <a:effectLst/>
                <a:latin typeface="-apple-system"/>
              </a:rPr>
              <a:t>Jupyter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-apple-system"/>
              </a:rPr>
              <a:t>Nokebook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http://localhost:8888/lab?token=`token-id`</a:t>
            </a: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	Credentials: the token-id noted earlier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Nvidia™ Triton: </a:t>
            </a:r>
            <a:r>
              <a:rPr lang="en-US" sz="1600" b="0" i="0" dirty="0">
                <a:solidFill>
                  <a:srgbClr val="0070C0"/>
                </a:solidFill>
                <a:effectLst/>
                <a:latin typeface="-apple-system"/>
              </a:rPr>
              <a:t>localhost:4000-4002 (no web fronted)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Eclipse Kapua™: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https://eclipsecon2023-kapua.dev.everyware.io</a:t>
            </a:r>
            <a:endParaRPr lang="en-US" sz="1600" b="0" i="0" u="none" strike="noStrike" dirty="0">
              <a:solidFill>
                <a:srgbClr val="0070C0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account: eclipsecon2023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Credentials: Check on card you received</a:t>
            </a:r>
          </a:p>
          <a:p>
            <a:pPr>
              <a:lnSpc>
                <a:spcPct val="100000"/>
              </a:lnSpc>
            </a:pPr>
            <a:r>
              <a:rPr lang="en-US" sz="1600" b="0" i="0" dirty="0" err="1">
                <a:solidFill>
                  <a:schemeClr val="tx1"/>
                </a:solidFill>
                <a:effectLst/>
                <a:latin typeface="-apple-system"/>
              </a:rPr>
              <a:t>mqtt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 port: 1883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AABB1-6BD3-3B62-D3C4-39F37A53D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1364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grey lines&#10;&#10;Description automatically generated">
            <a:extLst>
              <a:ext uri="{FF2B5EF4-FFF2-40B4-BE49-F238E27FC236}">
                <a16:creationId xmlns:a16="http://schemas.microsoft.com/office/drawing/2014/main" id="{F5F8E9B5-160F-D7D9-C6C5-BBAF5EB8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1" r="3420" b="19100"/>
          <a:stretch/>
        </p:blipFill>
        <p:spPr>
          <a:xfrm>
            <a:off x="445667" y="1479884"/>
            <a:ext cx="8252665" cy="3114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02030-96B5-4CDE-BDBA-29C86D0F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DF4023-4290-F84E-6801-3FDF13FF4F22}"/>
              </a:ext>
            </a:extLst>
          </p:cNvPr>
          <p:cNvSpPr txBox="1">
            <a:spLocks/>
          </p:cNvSpPr>
          <p:nvPr/>
        </p:nvSpPr>
        <p:spPr>
          <a:xfrm>
            <a:off x="3717594" y="2637810"/>
            <a:ext cx="1787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en-GB" sz="1800" dirty="0"/>
              <a:t>fill out </a:t>
            </a:r>
            <a:br>
              <a:rPr lang="en-GB" sz="1800" dirty="0"/>
            </a:br>
            <a:r>
              <a:rPr lang="en-GB" sz="1800" dirty="0"/>
              <a:t>our 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03E4C-F30A-F193-2573-9A3711616F01}"/>
              </a:ext>
            </a:extLst>
          </p:cNvPr>
          <p:cNvSpPr txBox="1">
            <a:spLocks/>
          </p:cNvSpPr>
          <p:nvPr/>
        </p:nvSpPr>
        <p:spPr>
          <a:xfrm>
            <a:off x="6567587" y="1673498"/>
            <a:ext cx="19446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fontAlgn="base"/>
            <a:r>
              <a:rPr lang="en-GB" sz="1800" dirty="0"/>
              <a:t>get your gadget*</a:t>
            </a:r>
            <a:br>
              <a:rPr lang="en-GB" sz="1800" i="1" dirty="0"/>
            </a:br>
            <a:r>
              <a:rPr lang="en-GB" sz="1800" dirty="0"/>
              <a:t>at Eurotech booth #06</a:t>
            </a:r>
          </a:p>
        </p:txBody>
      </p:sp>
      <p:pic>
        <p:nvPicPr>
          <p:cNvPr id="10" name="Picture 9" descr="A hand holding a white cell phone&#10;&#10;Description automatically generated">
            <a:extLst>
              <a:ext uri="{FF2B5EF4-FFF2-40B4-BE49-F238E27FC236}">
                <a16:creationId xmlns:a16="http://schemas.microsoft.com/office/drawing/2014/main" id="{53B2FA7C-964F-49F5-BCB5-DA77675C1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666" r="9103" b="7762"/>
          <a:stretch/>
        </p:blipFill>
        <p:spPr>
          <a:xfrm rot="21370385">
            <a:off x="145049" y="838149"/>
            <a:ext cx="3348513" cy="445837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2889BB-CBC6-4FD9-909A-6B4FB781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68" y="2454719"/>
            <a:ext cx="850054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462EFA-3708-DA44-9679-121D71EEA137}"/>
              </a:ext>
            </a:extLst>
          </p:cNvPr>
          <p:cNvSpPr txBox="1">
            <a:spLocks/>
          </p:cNvSpPr>
          <p:nvPr/>
        </p:nvSpPr>
        <p:spPr>
          <a:xfrm>
            <a:off x="1010879" y="1673498"/>
            <a:ext cx="1616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s</a:t>
            </a:r>
            <a:r>
              <a:rPr lang="en-IT" sz="1800" dirty="0"/>
              <a:t>can </a:t>
            </a:r>
            <a:br>
              <a:rPr lang="en-IT" sz="1800" dirty="0"/>
            </a:br>
            <a:r>
              <a:rPr lang="en-IT" sz="1800" dirty="0"/>
              <a:t>qr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01750-B426-0F67-9D8D-BC318533CCC5}"/>
              </a:ext>
            </a:extLst>
          </p:cNvPr>
          <p:cNvSpPr txBox="1"/>
          <p:nvPr/>
        </p:nvSpPr>
        <p:spPr>
          <a:xfrm>
            <a:off x="7431578" y="474863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 </a:t>
            </a:r>
            <a:r>
              <a:rPr lang="en-GB" sz="1000" i="1" dirty="0"/>
              <a:t>limited supply </a:t>
            </a:r>
            <a:endParaRPr lang="en-IT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60024-2D7D-7E6B-9098-B6970F8C6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5200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5B938-E64B-32DC-A973-A5775BBCD5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8053E51-E104-6D52-3286-D3F283F09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6033" r="6598" b="-1575"/>
          <a:stretch/>
        </p:blipFill>
        <p:spPr bwMode="auto">
          <a:xfrm>
            <a:off x="6073410" y="458559"/>
            <a:ext cx="3075633" cy="49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09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7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1" r="28431"/>
          <a:stretch/>
        </p:blipFill>
        <p:spPr>
          <a:xfrm>
            <a:off x="-8238" y="148284"/>
            <a:ext cx="3054108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8" r="30171" b="3311"/>
          <a:stretch/>
        </p:blipFill>
        <p:spPr>
          <a:xfrm>
            <a:off x="3041557" y="443915"/>
            <a:ext cx="3049066" cy="5143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12825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17412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person wearing a helmet&#10;&#10;Description automatically generated">
            <a:extLst>
              <a:ext uri="{FF2B5EF4-FFF2-40B4-BE49-F238E27FC236}">
                <a16:creationId xmlns:a16="http://schemas.microsoft.com/office/drawing/2014/main" id="{629FAC76-5279-EF82-B052-D0AFD56B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6" t="16265" r="2621" b="7297"/>
          <a:stretch/>
        </p:blipFill>
        <p:spPr>
          <a:xfrm>
            <a:off x="-3925" y="593309"/>
            <a:ext cx="3045872" cy="4698476"/>
          </a:xfrm>
          <a:prstGeom prst="rect">
            <a:avLst/>
          </a:prstGeom>
        </p:spPr>
      </p:pic>
      <p:pic>
        <p:nvPicPr>
          <p:cNvPr id="12" name="Picture 11" descr="A person in a black jacket&#10;&#10;Description automatically generated">
            <a:extLst>
              <a:ext uri="{FF2B5EF4-FFF2-40B4-BE49-F238E27FC236}">
                <a16:creationId xmlns:a16="http://schemas.microsoft.com/office/drawing/2014/main" id="{68A34506-7990-762E-517C-95718DE89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565" y="593309"/>
            <a:ext cx="3075632" cy="6724022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91818" y="4080295"/>
            <a:ext cx="2862779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Senior 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8E6D317B-6981-D0C1-0998-318BE384D758}"/>
              </a:ext>
            </a:extLst>
          </p:cNvPr>
          <p:cNvSpPr txBox="1">
            <a:spLocks/>
          </p:cNvSpPr>
          <p:nvPr/>
        </p:nvSpPr>
        <p:spPr>
          <a:xfrm>
            <a:off x="0" y="18684"/>
            <a:ext cx="9140806" cy="5749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we 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820A3-E809-3E6B-367B-9D63F70FF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587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460589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r>
              <a:rPr lang="en-US" sz="3450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F6DA9-AEBA-3EAE-38EB-BD9DFD95D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BEFORE the talk starts.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 prompt you to leave feedback after the end of each session.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Event Home page. Click on the session and look for the “Give your feedback” box.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21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13438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20888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0" y="568413"/>
            <a:ext cx="3049066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8" r="30171" b="3311"/>
          <a:stretch/>
        </p:blipFill>
        <p:spPr>
          <a:xfrm>
            <a:off x="3045870" y="568413"/>
            <a:ext cx="3049066" cy="5143500"/>
          </a:xfrm>
          <a:prstGeom prst="rect">
            <a:avLst/>
          </a:prstGeom>
        </p:spPr>
      </p:pic>
      <p:pic>
        <p:nvPicPr>
          <p:cNvPr id="11" name="Picture 10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8C9F096-F163-86FC-6D7C-AFDC30AA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6094936" y="568413"/>
            <a:ext cx="304906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C77715-9E12-20E6-72B5-6F9E0388391B}"/>
              </a:ext>
            </a:extLst>
          </p:cNvPr>
          <p:cNvSpPr/>
          <p:nvPr/>
        </p:nvSpPr>
        <p:spPr>
          <a:xfrm>
            <a:off x="163595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4524" y="4579191"/>
            <a:ext cx="3049066" cy="86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algn="ctr"/>
            <a:r>
              <a:rPr lang="en-US" sz="10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Senior Engineer @ Eurotech SPA</a:t>
            </a:r>
          </a:p>
        </p:txBody>
      </p:sp>
      <p:pic>
        <p:nvPicPr>
          <p:cNvPr id="1026" name="Picture 2" descr="Profile photo of Salvatore Coppola">
            <a:extLst>
              <a:ext uri="{FF2B5EF4-FFF2-40B4-BE49-F238E27FC236}">
                <a16:creationId xmlns:a16="http://schemas.microsoft.com/office/drawing/2014/main" id="{C0516318-9CF0-BFE4-8CAE-FAAB765E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018" y="1045962"/>
            <a:ext cx="1080351" cy="10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one Fiorani">
            <a:extLst>
              <a:ext uri="{FF2B5EF4-FFF2-40B4-BE49-F238E27FC236}">
                <a16:creationId xmlns:a16="http://schemas.microsoft.com/office/drawing/2014/main" id="{BBF9AF94-BFBF-B640-29C5-A7421074F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5183" b="32198"/>
          <a:stretch/>
        </p:blipFill>
        <p:spPr bwMode="auto">
          <a:xfrm rot="20950297" flipH="1">
            <a:off x="6858166" y="996488"/>
            <a:ext cx="1044858" cy="12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552153A-9D94-2EE5-334A-362C70C1698C}"/>
              </a:ext>
            </a:extLst>
          </p:cNvPr>
          <p:cNvSpPr txBox="1">
            <a:spLocks/>
          </p:cNvSpPr>
          <p:nvPr/>
        </p:nvSpPr>
        <p:spPr>
          <a:xfrm>
            <a:off x="0" y="-6754"/>
            <a:ext cx="9144000" cy="695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Are We?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1CE05-7F07-2F39-0A5E-49B7EE4D519F}"/>
              </a:ext>
            </a:extLst>
          </p:cNvPr>
          <p:cNvSpPr/>
          <p:nvPr/>
        </p:nvSpPr>
        <p:spPr>
          <a:xfrm>
            <a:off x="3209440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A4649-D46A-9D88-9419-5718EC1D8D85}"/>
              </a:ext>
            </a:extLst>
          </p:cNvPr>
          <p:cNvSpPr/>
          <p:nvPr/>
        </p:nvSpPr>
        <p:spPr>
          <a:xfrm>
            <a:off x="6261751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045206" y="4537755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059961" y="4565309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240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85CF5-7D10-6FE3-C6F6-BE466FA608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3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Basics: A Typical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-Edge Deployment</a:t>
            </a:r>
            <a:endPara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9A232-C613-EDB2-41D5-A360F03FB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67424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E62D0-F544-C6BE-41F0-B825B17AF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7B3F-DFCB-7729-787D-3F1E931F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1275"/>
            <a:ext cx="8520600" cy="572700"/>
          </a:xfrm>
        </p:spPr>
        <p:txBody>
          <a:bodyPr/>
          <a:lstStyle/>
          <a:p>
            <a:r>
              <a:rPr lang="en-US" dirty="0"/>
              <a:t>Wire Graph</a:t>
            </a:r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CDEE0ED5-7EFF-5AB6-FE74-E8C1EC4F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91" y="872295"/>
            <a:ext cx="5177017" cy="41405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F3F6F-7158-D961-B5BE-106EF82DA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0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D40D-DC8A-36F4-812D-513A8E23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&amp; Extendible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4C42-6B12-2B34-23C7-D1EE462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87" y="892373"/>
            <a:ext cx="2605923" cy="126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E0F93-6429-E536-D940-D0507B2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90" y="2200316"/>
            <a:ext cx="2604620" cy="137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A14E-CC3E-C6C8-1108-182B8AD7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87" y="3672417"/>
            <a:ext cx="2605924" cy="1181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93EB27-8056-0E75-95BD-E9D43836F1DE}"/>
              </a:ext>
            </a:extLst>
          </p:cNvPr>
          <p:cNvSpPr/>
          <p:nvPr/>
        </p:nvSpPr>
        <p:spPr>
          <a:xfrm>
            <a:off x="423406" y="3441814"/>
            <a:ext cx="5695121" cy="988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BCD7010-5953-1B4C-DB53-DC36B2C71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2" y="3520635"/>
            <a:ext cx="824603" cy="824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hlinkClick r:id="rId6"/>
            <a:extLst>
              <a:ext uri="{FF2B5EF4-FFF2-40B4-BE49-F238E27FC236}">
                <a16:creationId xmlns:a16="http://schemas.microsoft.com/office/drawing/2014/main" id="{A58E12E5-22A7-689A-46CA-E4286F6F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3682246"/>
            <a:ext cx="2000250" cy="476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9E9F7D2-F859-AD96-CFAF-CE69FEE3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36" y="914560"/>
            <a:ext cx="4692162" cy="24365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BD8A2-8922-336A-A77D-CB57A70E1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8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7432" y="1406631"/>
            <a:ext cx="2893950" cy="197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508668" y="1497266"/>
            <a:ext cx="5085359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</a:rPr>
              <a:t>Holistic and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IoT Cloud platform that integrates and manages 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Easy data pipelines for collecting mass amounts 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AC49-6512-F829-1294-6CCBACFBE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Configuration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 Kura settings from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9E7CB-B9B5-91C8-9C6A-1227D925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54" y="1397851"/>
            <a:ext cx="5843090" cy="3330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B69D-759A-E7B0-BDF5-3FDC297BC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028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26430</TotalTime>
  <Words>614</Words>
  <Application>Microsoft Macintosh PowerPoint</Application>
  <PresentationFormat>On-screen Show (16:9)</PresentationFormat>
  <Paragraphs>125</Paragraphs>
  <Slides>21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Roboto Medium</vt:lpstr>
      <vt:lpstr>Arial</vt:lpstr>
      <vt:lpstr>Roboto</vt:lpstr>
      <vt:lpstr>Poppins</vt:lpstr>
      <vt:lpstr>-apple-system</vt:lpstr>
      <vt:lpstr>Simple Light</vt:lpstr>
      <vt:lpstr>Addressing Edge AI Challenges to scale</vt:lpstr>
      <vt:lpstr>Who we are</vt:lpstr>
      <vt:lpstr>Who we are</vt:lpstr>
      <vt:lpstr> The Basics: A Typical Iot-Edge Deployment</vt:lpstr>
      <vt:lpstr>What is</vt:lpstr>
      <vt:lpstr>Wire Graph</vt:lpstr>
      <vt:lpstr>Open Source &amp; Extendible</vt:lpstr>
      <vt:lpstr>What is Eclipse Kapua?</vt:lpstr>
      <vt:lpstr>Kapua – Configuration Service</vt:lpstr>
      <vt:lpstr>Kapua – Snapshot Service</vt:lpstr>
      <vt:lpstr>What Kura &amp; Kapua look like in a deployment</vt:lpstr>
      <vt:lpstr>Edge Gateways are Getting Powerful</vt:lpstr>
      <vt:lpstr>Run AI Workloads on the Edge </vt:lpstr>
      <vt:lpstr>Todays Demo</vt:lpstr>
      <vt:lpstr>How to get started with today’s tutorial</vt:lpstr>
      <vt:lpstr>Setup Kura </vt:lpstr>
      <vt:lpstr>Setup Kura - cont </vt:lpstr>
      <vt:lpstr>PowerPoint Presentation</vt:lpstr>
      <vt:lpstr>Thank you!</vt:lpstr>
      <vt:lpstr>Check us out on GitHub</vt:lpstr>
      <vt:lpstr>Evaluate the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Ivo, Gregory</cp:lastModifiedBy>
  <cp:revision>17</cp:revision>
  <dcterms:modified xsi:type="dcterms:W3CDTF">2023-10-13T15:56:13Z</dcterms:modified>
</cp:coreProperties>
</file>